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sldIdLst>
    <p:sldId id="256" r:id="rId5"/>
    <p:sldId id="257" r:id="rId6"/>
    <p:sldId id="258" r:id="rId7"/>
    <p:sldId id="264" r:id="rId8"/>
    <p:sldId id="265" r:id="rId9"/>
    <p:sldId id="266" r:id="rId10"/>
    <p:sldId id="267" r:id="rId11"/>
    <p:sldId id="269" r:id="rId12"/>
    <p:sldId id="268" r:id="rId13"/>
    <p:sldId id="270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7D09"/>
    <a:srgbClr val="9DA10B"/>
    <a:srgbClr val="BDD1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5935540" cy="269686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593554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10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2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8077" y="1401097"/>
            <a:ext cx="2155722" cy="477586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01097"/>
            <a:ext cx="8232058" cy="477586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88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9" y="1709738"/>
            <a:ext cx="9214884" cy="31599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58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849526"/>
            <a:ext cx="5105400" cy="32104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49526"/>
            <a:ext cx="5105400" cy="321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68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371599"/>
            <a:ext cx="10442760" cy="9397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2311353"/>
            <a:ext cx="5084947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2628" y="3006725"/>
            <a:ext cx="5084947" cy="31829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11353"/>
            <a:ext cx="5183188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77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42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9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12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2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10363200" cy="13144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2853369"/>
            <a:ext cx="10363200" cy="3088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6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0D4E46AA-1EC0-4433-9956-E798E94A6FB7}" type="datetimeFigureOut">
              <a:rPr lang="en-US" smtClean="0"/>
              <a:pPr/>
              <a:t>1/31/2023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38C08-47C7-4847-B0BE-B9D8DEEB3D1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09B62C-3402-4623-9A7C-AA048B56F8C3}"/>
              </a:ext>
            </a:extLst>
          </p:cNvPr>
          <p:cNvCxnSpPr>
            <a:cxnSpLocks/>
          </p:cNvCxnSpPr>
          <p:nvPr/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17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87000"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SzPct val="87000"/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astonpa.viewpointcloud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mountain, city, road&#10;&#10;Description automatically generated">
            <a:extLst>
              <a:ext uri="{FF2B5EF4-FFF2-40B4-BE49-F238E27FC236}">
                <a16:creationId xmlns:a16="http://schemas.microsoft.com/office/drawing/2014/main" id="{0419C249-AD44-42F2-B4B4-4E1E4AEDE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BD78BA5-2579-4D62-B68F-2289D39BF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956A7A-7CD9-467E-8311-C328DEFC1C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859397"/>
            <a:ext cx="4713514" cy="3554962"/>
          </a:xfrm>
          <a:effectLst>
            <a:outerShdw blurRad="50800" dist="50800" dir="5400000" algn="ctr" rotWithShape="0">
              <a:schemeClr val="tx2">
                <a:lumMod val="50000"/>
                <a:lumOff val="50000"/>
              </a:schemeClr>
            </a:outerShdw>
          </a:effectLst>
        </p:spPr>
        <p:txBody>
          <a:bodyPr anchor="t"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How to Apply for Outdoor Dining Program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911F7C-03BF-4D9E-B762-8B09EC477A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7530" y="4998602"/>
            <a:ext cx="4691743" cy="1370213"/>
          </a:xfrm>
        </p:spPr>
        <p:txBody>
          <a:bodyPr anchor="t">
            <a:noAutofit/>
          </a:bodyPr>
          <a:lstStyle/>
          <a:p>
            <a:r>
              <a:rPr lang="en-US" sz="1600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2">
                      <a:lumMod val="75000"/>
                      <a:lumOff val="25000"/>
                    </a:schemeClr>
                  </a:outerShdw>
                </a:effectLst>
              </a:rPr>
              <a:t>Via </a:t>
            </a:r>
            <a:r>
              <a:rPr lang="en-US" sz="1600" dirty="0" err="1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2">
                      <a:lumMod val="75000"/>
                      <a:lumOff val="25000"/>
                    </a:schemeClr>
                  </a:outerShdw>
                </a:effectLst>
              </a:rPr>
              <a:t>opengov</a:t>
            </a:r>
            <a:endParaRPr lang="en-US" sz="1600" dirty="0">
              <a:solidFill>
                <a:srgbClr val="FFFFFF"/>
              </a:solidFill>
              <a:effectLst>
                <a:outerShdw blurRad="50800" dist="50800" dir="5400000" algn="ctr" rotWithShape="0">
                  <a:schemeClr val="tx2">
                    <a:lumMod val="75000"/>
                    <a:lumOff val="25000"/>
                  </a:schemeClr>
                </a:outerShdw>
              </a:effectLst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752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9A11C47-8397-44D5-9535-931796263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259" y="163830"/>
            <a:ext cx="1348740" cy="13487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B33E7EC-6F5E-97BF-AE25-AC55F760D1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989" y="3429037"/>
            <a:ext cx="3139131" cy="31391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464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BAEFA2-A9DD-4D48-B6B5-21C30ADE5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8400" y="1428434"/>
            <a:ext cx="3965745" cy="42433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u="sng" dirty="0">
                <a:solidFill>
                  <a:schemeClr val="tx2"/>
                </a:solidFill>
              </a:rPr>
              <a:t>Step 9: </a:t>
            </a:r>
          </a:p>
          <a:p>
            <a:r>
              <a:rPr lang="en-US" sz="2200" b="1" dirty="0">
                <a:solidFill>
                  <a:schemeClr val="tx2"/>
                </a:solidFill>
              </a:rPr>
              <a:t>Upload the required plot plan and Certificate of Insurance, as required.</a:t>
            </a:r>
          </a:p>
          <a:p>
            <a:r>
              <a:rPr lang="en-US" sz="2200" b="1" dirty="0">
                <a:solidFill>
                  <a:schemeClr val="tx2"/>
                </a:solidFill>
              </a:rPr>
              <a:t>Upload any décor concepts that you plan on implementing.</a:t>
            </a:r>
          </a:p>
          <a:p>
            <a:r>
              <a:rPr lang="en-US" sz="2200" b="1" dirty="0">
                <a:solidFill>
                  <a:schemeClr val="tx2"/>
                </a:solidFill>
              </a:rPr>
              <a:t>Select “Next” to move to the payment section.</a:t>
            </a:r>
          </a:p>
          <a:p>
            <a:pPr marL="0" indent="0">
              <a:buNone/>
            </a:pPr>
            <a:endParaRPr lang="en-US" sz="2800" b="1" dirty="0">
              <a:solidFill>
                <a:srgbClr val="7A7D09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5B4A36-5CA2-4E05-84B6-499542B15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9506" y="1216942"/>
            <a:ext cx="5647042" cy="46663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606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6CD8768-BCE6-4FD4-ACB7-08C0EB0CB3C2}"/>
              </a:ext>
            </a:extLst>
          </p:cNvPr>
          <p:cNvSpPr txBox="1"/>
          <p:nvPr/>
        </p:nvSpPr>
        <p:spPr>
          <a:xfrm>
            <a:off x="457200" y="2645227"/>
            <a:ext cx="1143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i="1" dirty="0">
                <a:solidFill>
                  <a:schemeClr val="tx2"/>
                </a:solidFill>
                <a:effectLst/>
                <a:latin typeface="+mj-lt"/>
              </a:rPr>
              <a:t>*If you should have any questions or concerns about how to navigate this program, please contact Sean Ziller at sziller@easton-pa.gov or at 610-250-6623.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09DDA1-E77B-4F0E-B977-07D8AF3F8164}"/>
              </a:ext>
            </a:extLst>
          </p:cNvPr>
          <p:cNvSpPr txBox="1"/>
          <p:nvPr/>
        </p:nvSpPr>
        <p:spPr>
          <a:xfrm>
            <a:off x="2993570" y="6302829"/>
            <a:ext cx="6074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49908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BAEFA2-A9DD-4D48-B6B5-21C30ADE5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35005" y="2235043"/>
            <a:ext cx="3856995" cy="2483164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rgbClr val="C00000"/>
                </a:solidFill>
                <a:hlinkClick r:id="rId3"/>
              </a:rPr>
              <a:t>https://eastonpa.viewpointcloud.com/</a:t>
            </a:r>
            <a:endParaRPr lang="en-US" sz="1600" b="1" dirty="0">
              <a:solidFill>
                <a:srgbClr val="C00000"/>
              </a:solidFill>
            </a:endParaRPr>
          </a:p>
          <a:p>
            <a:r>
              <a:rPr lang="en-US" sz="1600" b="1" dirty="0">
                <a:solidFill>
                  <a:srgbClr val="C00000"/>
                </a:solidFill>
              </a:rPr>
              <a:t>Once you have opened the site above and signed up for your account, click on “Explore” on the </a:t>
            </a:r>
            <a:r>
              <a:rPr lang="en-US" sz="1600" b="1" i="1" dirty="0">
                <a:solidFill>
                  <a:srgbClr val="C00000"/>
                </a:solidFill>
              </a:rPr>
              <a:t>“Community and Economic Development” </a:t>
            </a:r>
            <a:r>
              <a:rPr lang="en-US" sz="1600" b="1" dirty="0">
                <a:solidFill>
                  <a:srgbClr val="C00000"/>
                </a:solidFill>
              </a:rPr>
              <a:t>tab.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5B4A36-5CA2-4E05-84B6-499542B152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502" y="715736"/>
            <a:ext cx="7657503" cy="55217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DDC14C63-86FB-4EA9-BC3B-1C5965C61053}"/>
              </a:ext>
            </a:extLst>
          </p:cNvPr>
          <p:cNvSpPr/>
          <p:nvPr/>
        </p:nvSpPr>
        <p:spPr>
          <a:xfrm rot="2707685">
            <a:off x="6486258" y="5469308"/>
            <a:ext cx="376015" cy="546931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83EF39B-7F24-4D24-A8F6-E75AD51E5EEE}"/>
              </a:ext>
            </a:extLst>
          </p:cNvPr>
          <p:cNvSpPr/>
          <p:nvPr/>
        </p:nvSpPr>
        <p:spPr>
          <a:xfrm>
            <a:off x="5828232" y="5416598"/>
            <a:ext cx="1427147" cy="847469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7CA94B6-12D3-415A-9B2A-8F93BE8A75E4}"/>
              </a:ext>
            </a:extLst>
          </p:cNvPr>
          <p:cNvSpPr/>
          <p:nvPr/>
        </p:nvSpPr>
        <p:spPr>
          <a:xfrm>
            <a:off x="7409204" y="620486"/>
            <a:ext cx="632388" cy="4327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83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BAEFA2-A9DD-4D48-B6B5-21C30ADE5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391" y="2230452"/>
            <a:ext cx="3342347" cy="29968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C00000"/>
                </a:solidFill>
              </a:rPr>
              <a:t>After hitting “Explore”:</a:t>
            </a:r>
          </a:p>
          <a:p>
            <a:r>
              <a:rPr lang="en-US" sz="1500" b="1" dirty="0">
                <a:solidFill>
                  <a:srgbClr val="C00000"/>
                </a:solidFill>
              </a:rPr>
              <a:t>You will see the Outdoor Dining Capacity Expansion Program option available to select.</a:t>
            </a:r>
          </a:p>
          <a:p>
            <a:r>
              <a:rPr lang="en-US" sz="1500" b="1" dirty="0">
                <a:solidFill>
                  <a:srgbClr val="C00000"/>
                </a:solidFill>
              </a:rPr>
              <a:t>The Guidelines for the program are attached, located above the </a:t>
            </a:r>
            <a:r>
              <a:rPr lang="en-US" sz="1500" b="1" i="1" dirty="0">
                <a:solidFill>
                  <a:srgbClr val="C00000"/>
                </a:solidFill>
              </a:rPr>
              <a:t>“Apply Online”</a:t>
            </a:r>
            <a:r>
              <a:rPr lang="en-US" sz="1500" b="1" dirty="0">
                <a:solidFill>
                  <a:srgbClr val="C00000"/>
                </a:solidFill>
              </a:rPr>
              <a:t> option.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5B4A36-5CA2-4E05-84B6-499542B15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1696" y="789215"/>
            <a:ext cx="7262663" cy="55217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145C5A2C-A4A9-4BF4-9542-D63EEAC165B3}"/>
              </a:ext>
            </a:extLst>
          </p:cNvPr>
          <p:cNvSpPr/>
          <p:nvPr/>
        </p:nvSpPr>
        <p:spPr>
          <a:xfrm rot="7612113">
            <a:off x="9195196" y="3510820"/>
            <a:ext cx="596629" cy="1389635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BD8BD9C-BB17-49EB-9457-00CAF41A77D7}"/>
              </a:ext>
            </a:extLst>
          </p:cNvPr>
          <p:cNvSpPr/>
          <p:nvPr/>
        </p:nvSpPr>
        <p:spPr>
          <a:xfrm>
            <a:off x="4691641" y="2230452"/>
            <a:ext cx="3033757" cy="4358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92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BAEFA2-A9DD-4D48-B6B5-21C30ADE5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35005" y="2874236"/>
            <a:ext cx="3856995" cy="2483164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After selecting the program, select </a:t>
            </a:r>
            <a:r>
              <a:rPr lang="en-US" sz="1600" b="1" i="1" dirty="0">
                <a:solidFill>
                  <a:srgbClr val="C00000"/>
                </a:solidFill>
              </a:rPr>
              <a:t>“Apply Online”.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5B4A36-5CA2-4E05-84B6-499542B15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502" y="1041649"/>
            <a:ext cx="7657503" cy="48699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DDC14C63-86FB-4EA9-BC3B-1C5965C61053}"/>
              </a:ext>
            </a:extLst>
          </p:cNvPr>
          <p:cNvSpPr/>
          <p:nvPr/>
        </p:nvSpPr>
        <p:spPr>
          <a:xfrm rot="10258877">
            <a:off x="6125247" y="1880074"/>
            <a:ext cx="376015" cy="546931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83EF39B-7F24-4D24-A8F6-E75AD51E5EEE}"/>
              </a:ext>
            </a:extLst>
          </p:cNvPr>
          <p:cNvSpPr/>
          <p:nvPr/>
        </p:nvSpPr>
        <p:spPr>
          <a:xfrm>
            <a:off x="5298393" y="1156836"/>
            <a:ext cx="1888621" cy="996703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25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BAEFA2-A9DD-4D48-B6B5-21C30ADE5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9349" y="2316508"/>
            <a:ext cx="3342347" cy="2467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>
                <a:solidFill>
                  <a:schemeClr val="tx2"/>
                </a:solidFill>
              </a:rPr>
              <a:t>Step 1: 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Provide General Contact Information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5B4A36-5CA2-4E05-84B6-499542B15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1696" y="1216942"/>
            <a:ext cx="7262663" cy="46663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86326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BAEFA2-A9DD-4D48-B6B5-21C30ADE5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35005" y="2235043"/>
            <a:ext cx="3856995" cy="24831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>
                <a:solidFill>
                  <a:schemeClr val="tx2"/>
                </a:solidFill>
              </a:rPr>
              <a:t>Step 2: 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Provide the location of the business</a:t>
            </a:r>
          </a:p>
          <a:p>
            <a:pPr marL="0" indent="0">
              <a:buNone/>
            </a:pPr>
            <a:r>
              <a:rPr lang="en-US" sz="1800" b="1" i="1" dirty="0">
                <a:solidFill>
                  <a:schemeClr val="tx2"/>
                </a:solidFill>
              </a:rPr>
              <a:t>*Please use the tax parcel address for your business location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5B4A36-5CA2-4E05-84B6-499542B15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927" y="1214063"/>
            <a:ext cx="7657503" cy="45251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0298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BAEFA2-A9DD-4D48-B6B5-21C30ADE5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6155" y="1616438"/>
            <a:ext cx="4063399" cy="46663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>
                <a:solidFill>
                  <a:schemeClr val="tx2"/>
                </a:solidFill>
              </a:rPr>
              <a:t>Step 3-4: 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Approve the location information and agree to the program’s liability language.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Fill out Application Information</a:t>
            </a:r>
            <a:endParaRPr lang="en-US" sz="2800" b="1" dirty="0">
              <a:solidFill>
                <a:srgbClr val="7A7D09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5B4A36-5CA2-4E05-84B6-499542B15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2607" y="1216942"/>
            <a:ext cx="5840840" cy="46663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22579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BAEFA2-A9DD-4D48-B6B5-21C30ADE5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8096" y="1639926"/>
            <a:ext cx="4020672" cy="35781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>
                <a:solidFill>
                  <a:schemeClr val="tx2"/>
                </a:solidFill>
              </a:rPr>
              <a:t>Step 5 &amp; 6: 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Fill out Business Information </a:t>
            </a:r>
          </a:p>
          <a:p>
            <a:pPr lvl="1"/>
            <a:r>
              <a:rPr lang="en-US" sz="1600" b="1" dirty="0">
                <a:solidFill>
                  <a:schemeClr val="tx2"/>
                </a:solidFill>
              </a:rPr>
              <a:t>(If your business is already enrolled in the system, it should auto populate)</a:t>
            </a:r>
            <a:r>
              <a:rPr lang="en-US" sz="2200" b="1" dirty="0">
                <a:solidFill>
                  <a:schemeClr val="tx2"/>
                </a:solidFill>
              </a:rPr>
              <a:t> 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Add contact for this application</a:t>
            </a:r>
          </a:p>
          <a:p>
            <a:pPr marL="0" indent="0">
              <a:buNone/>
            </a:pPr>
            <a:endParaRPr lang="en-US" sz="3200" b="1" dirty="0">
              <a:solidFill>
                <a:srgbClr val="7A7D09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5B4A36-5CA2-4E05-84B6-499542B15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5584" y="332414"/>
            <a:ext cx="4020672" cy="36541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216AA7D6-FB6E-4A66-B444-5E02307752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854" y="2362542"/>
            <a:ext cx="4020673" cy="41428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51677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BAEFA2-A9DD-4D48-B6B5-21C30ADE5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41898" y="2346138"/>
            <a:ext cx="3856995" cy="24831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u="sng" dirty="0">
                <a:solidFill>
                  <a:schemeClr val="tx2"/>
                </a:solidFill>
              </a:rPr>
              <a:t>Step 7: 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Select the Signature box to acknowledge your acceptance of the regulations contained within the Guidelines.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5B4A36-5CA2-4E05-84B6-499542B15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7586" y="1214063"/>
            <a:ext cx="5957335" cy="45251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BCA34DEB-BAF9-48D3-92B3-C73C419FE26E}"/>
              </a:ext>
            </a:extLst>
          </p:cNvPr>
          <p:cNvSpPr/>
          <p:nvPr/>
        </p:nvSpPr>
        <p:spPr>
          <a:xfrm rot="11823903">
            <a:off x="3640508" y="2922662"/>
            <a:ext cx="922946" cy="333286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67841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42B0E7C6-1071-483F-A575-9AF7EE1B96AC}" vid="{E18014FF-B132-4F63-9D72-5B85E99D641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177A9E8047C9498872FFD7289F1FA6" ma:contentTypeVersion="2" ma:contentTypeDescription="Create a new document." ma:contentTypeScope="" ma:versionID="d00db9a07779bcb9d45c6433256eb3d0">
  <xsd:schema xmlns:xsd="http://www.w3.org/2001/XMLSchema" xmlns:xs="http://www.w3.org/2001/XMLSchema" xmlns:p="http://schemas.microsoft.com/office/2006/metadata/properties" xmlns:ns2="0a93041b-fe62-4da4-b3bf-a57d20155d16" targetNamespace="http://schemas.microsoft.com/office/2006/metadata/properties" ma:root="true" ma:fieldsID="bee2dc894315a2a1ad699fc07edc2c37" ns2:_="">
    <xsd:import namespace="0a93041b-fe62-4da4-b3bf-a57d20155d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93041b-fe62-4da4-b3bf-a57d20155d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8457362-8CA3-4A19-B3DE-1D73A31F6B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7768B6-2AA6-4282-AF79-9E6497E9CA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93041b-fe62-4da4-b3bf-a57d20155d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EEEE1D-DCD9-4F53-8008-49ABE5242505}">
  <ds:schemaRefs>
    <ds:schemaRef ds:uri="http://schemas.microsoft.com/office/2006/metadata/properties"/>
    <ds:schemaRef ds:uri="http://www.w3.org/XML/1998/namespace"/>
    <ds:schemaRef ds:uri="http://purl.org/dc/terms/"/>
    <ds:schemaRef ds:uri="0a93041b-fe62-4da4-b3bf-a57d20155d16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258</Words>
  <Application>Microsoft Office PowerPoint</Application>
  <PresentationFormat>Widescreen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Grandview Display</vt:lpstr>
      <vt:lpstr>DashVTI</vt:lpstr>
      <vt:lpstr>How to Apply for Outdoor Dining Program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Navigate the “ARPA Funding – City of Easton” Teams Channel</dc:title>
  <dc:creator>Sean Ziller</dc:creator>
  <cp:lastModifiedBy>Sean Ziller</cp:lastModifiedBy>
  <cp:revision>10</cp:revision>
  <dcterms:created xsi:type="dcterms:W3CDTF">2022-04-08T18:13:42Z</dcterms:created>
  <dcterms:modified xsi:type="dcterms:W3CDTF">2023-01-31T17:04:29Z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0x010100E8177A9E8047C9498872FFD7289F1FA6</vt:lpwstr>
  </property>
</Properties>
</file>